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78" r:id="rId2"/>
    <p:sldId id="272" r:id="rId3"/>
    <p:sldId id="279" r:id="rId4"/>
    <p:sldId id="280" r:id="rId5"/>
    <p:sldId id="281" r:id="rId6"/>
    <p:sldId id="259" r:id="rId7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7FF"/>
    <a:srgbClr val="242F67"/>
    <a:srgbClr val="F2E60F"/>
    <a:srgbClr val="00D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248"/>
    <p:restoredTop sz="96538"/>
  </p:normalViewPr>
  <p:slideViewPr>
    <p:cSldViewPr snapToGrid="0" snapToObjects="1">
      <p:cViewPr varScale="1">
        <p:scale>
          <a:sx n="90" d="100"/>
          <a:sy n="90" d="100"/>
        </p:scale>
        <p:origin x="1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F7A15-9D91-4E2B-A007-ED4D3FE0B808}" type="datetimeFigureOut">
              <a:rPr lang="pt-BR" smtClean="0"/>
              <a:t>15/06/2026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DE713-A5EF-44BB-9479-76D4DECCE4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7719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41ACA-11E1-4C41-BFB1-CE9C0DE6425B}" type="datetimeFigureOut">
              <a:rPr lang="pt-BR" smtClean="0"/>
              <a:t>15/06/2026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6AB96-782D-F647-8562-234A76C630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170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86AB96-782D-F647-8562-234A76C6309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8538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86AB96-782D-F647-8562-234A76C6309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3675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86AB96-782D-F647-8562-234A76C6309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668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86AB96-782D-F647-8562-234A76C6309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0413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15/06/2026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739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15/06/2026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4961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15/06/2026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300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15/06/2026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6089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15/06/2026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3178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15/06/2026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707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15/06/2026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607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15/06/2026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9739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15/06/2026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0183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15/06/2026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11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8EA5-48CF-7D4B-B5C5-4754B8665B3D}" type="datetimeFigureOut">
              <a:rPr lang="pt-BR" smtClean="0"/>
              <a:t>15/06/2026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864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28EA5-48CF-7D4B-B5C5-4754B8665B3D}" type="datetimeFigureOut">
              <a:rPr lang="pt-BR" smtClean="0"/>
              <a:t>15/06/2026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06C63-4FF6-904E-AA24-5C1689809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19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ítulo 2">
            <a:extLst>
              <a:ext uri="{FF2B5EF4-FFF2-40B4-BE49-F238E27FC236}">
                <a16:creationId xmlns:a16="http://schemas.microsoft.com/office/drawing/2014/main" id="{ED7C3DEB-B4C8-BC4B-897E-63455B64C463}"/>
              </a:ext>
            </a:extLst>
          </p:cNvPr>
          <p:cNvSpPr txBox="1">
            <a:spLocks/>
          </p:cNvSpPr>
          <p:nvPr/>
        </p:nvSpPr>
        <p:spPr>
          <a:xfrm>
            <a:off x="1939403" y="-1"/>
            <a:ext cx="6027193" cy="69864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t-BR" sz="3200" b="1" dirty="0">
                <a:solidFill>
                  <a:srgbClr val="242F67"/>
                </a:solidFill>
              </a:rPr>
              <a:t>CIÊNCIAS CONTÁBEIS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735724" y="4340772"/>
            <a:ext cx="58017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dirty="0">
                <a:solidFill>
                  <a:schemeClr val="bg1"/>
                </a:solidFill>
                <a:latin typeface="Arial Black" panose="020B0A04020102020204" pitchFamily="34" charset="0"/>
              </a:rPr>
              <a:t>2CH 2026.1</a:t>
            </a:r>
            <a:endParaRPr lang="pt-BR" sz="5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199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2">
            <a:extLst>
              <a:ext uri="{FF2B5EF4-FFF2-40B4-BE49-F238E27FC236}">
                <a16:creationId xmlns:a16="http://schemas.microsoft.com/office/drawing/2014/main" id="{7570FE16-DEE9-5B4F-9909-0D464AD30E2B}"/>
              </a:ext>
            </a:extLst>
          </p:cNvPr>
          <p:cNvSpPr txBox="1">
            <a:spLocks/>
          </p:cNvSpPr>
          <p:nvPr/>
        </p:nvSpPr>
        <p:spPr>
          <a:xfrm>
            <a:off x="3445582" y="287997"/>
            <a:ext cx="5783478" cy="45174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t-BR" sz="1800" b="1" dirty="0">
                <a:solidFill>
                  <a:srgbClr val="242F67"/>
                </a:solidFill>
              </a:rPr>
              <a:t>1º PERÍODO (NÚCLEO BÁSICO GESTÃO/MATRIZ 20251)</a:t>
            </a:r>
          </a:p>
          <a:p>
            <a:pPr algn="l">
              <a:spcBef>
                <a:spcPts val="0"/>
              </a:spcBef>
            </a:pPr>
            <a:r>
              <a:rPr lang="pt-BR" sz="1400" dirty="0">
                <a:solidFill>
                  <a:srgbClr val="242F67"/>
                </a:solidFill>
              </a:rPr>
              <a:t>ADMINISTRAÇÃO / CIÊNCIAS CONTÁBEIS</a:t>
            </a:r>
          </a:p>
        </p:txBody>
      </p:sp>
      <p:graphicFrame>
        <p:nvGraphicFramePr>
          <p:cNvPr id="10" name="Tabela 3">
            <a:extLst>
              <a:ext uri="{FF2B5EF4-FFF2-40B4-BE49-F238E27FC236}">
                <a16:creationId xmlns:a16="http://schemas.microsoft.com/office/drawing/2014/main" id="{5237A847-7FE0-1649-826B-12300AB37B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531488"/>
              </p:ext>
            </p:extLst>
          </p:nvPr>
        </p:nvGraphicFramePr>
        <p:xfrm>
          <a:off x="125462" y="983044"/>
          <a:ext cx="9401308" cy="3412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0203">
                  <a:extLst>
                    <a:ext uri="{9D8B030D-6E8A-4147-A177-3AD203B41FA5}">
                      <a16:colId xmlns:a16="http://schemas.microsoft.com/office/drawing/2014/main" val="2795351768"/>
                    </a:ext>
                  </a:extLst>
                </a:gridCol>
                <a:gridCol w="2401622">
                  <a:extLst>
                    <a:ext uri="{9D8B030D-6E8A-4147-A177-3AD203B41FA5}">
                      <a16:colId xmlns:a16="http://schemas.microsoft.com/office/drawing/2014/main" val="3440661478"/>
                    </a:ext>
                  </a:extLst>
                </a:gridCol>
                <a:gridCol w="2681424">
                  <a:extLst>
                    <a:ext uri="{9D8B030D-6E8A-4147-A177-3AD203B41FA5}">
                      <a16:colId xmlns:a16="http://schemas.microsoft.com/office/drawing/2014/main" val="2909149305"/>
                    </a:ext>
                  </a:extLst>
                </a:gridCol>
                <a:gridCol w="2728059">
                  <a:extLst>
                    <a:ext uri="{9D8B030D-6E8A-4147-A177-3AD203B41FA5}">
                      <a16:colId xmlns:a16="http://schemas.microsoft.com/office/drawing/2014/main" val="2387075990"/>
                    </a:ext>
                  </a:extLst>
                </a:gridCol>
              </a:tblGrid>
              <a:tr h="37223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30/06/2026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01/07/2026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02/07/2026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484550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18:20 – 19:10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Cenários Econômicos para Gestores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Comunicação e Linguagem Científica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706095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19:10 – 20:00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Cenários Econômicos para Gestores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Comunicação e Linguagem Científica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183780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20:20 – 21:10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Sociedade, cultura e gestão sustentável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Teoria Organizacionais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453752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21:10 – 22:00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Sociedade, cultura e gestão sustentável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Teoria Organizacionais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88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4162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2">
            <a:extLst>
              <a:ext uri="{FF2B5EF4-FFF2-40B4-BE49-F238E27FC236}">
                <a16:creationId xmlns:a16="http://schemas.microsoft.com/office/drawing/2014/main" id="{7570FE16-DEE9-5B4F-9909-0D464AD30E2B}"/>
              </a:ext>
            </a:extLst>
          </p:cNvPr>
          <p:cNvSpPr txBox="1">
            <a:spLocks/>
          </p:cNvSpPr>
          <p:nvPr/>
        </p:nvSpPr>
        <p:spPr>
          <a:xfrm>
            <a:off x="3445582" y="287997"/>
            <a:ext cx="5783478" cy="45174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t-BR" sz="1800" b="1" dirty="0">
                <a:solidFill>
                  <a:srgbClr val="242F67"/>
                </a:solidFill>
              </a:rPr>
              <a:t>3º PERÍODO </a:t>
            </a:r>
          </a:p>
          <a:p>
            <a:pPr algn="l">
              <a:spcBef>
                <a:spcPts val="0"/>
              </a:spcBef>
            </a:pPr>
            <a:r>
              <a:rPr lang="pt-BR" sz="1400" dirty="0">
                <a:solidFill>
                  <a:srgbClr val="242F67"/>
                </a:solidFill>
              </a:rPr>
              <a:t>CIÊNCIAS CONTÁBEIS</a:t>
            </a:r>
          </a:p>
        </p:txBody>
      </p:sp>
      <p:graphicFrame>
        <p:nvGraphicFramePr>
          <p:cNvPr id="10" name="Tabela 3">
            <a:extLst>
              <a:ext uri="{FF2B5EF4-FFF2-40B4-BE49-F238E27FC236}">
                <a16:creationId xmlns:a16="http://schemas.microsoft.com/office/drawing/2014/main" id="{5237A847-7FE0-1649-826B-12300AB37B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421517"/>
              </p:ext>
            </p:extLst>
          </p:nvPr>
        </p:nvGraphicFramePr>
        <p:xfrm>
          <a:off x="125463" y="983044"/>
          <a:ext cx="9539532" cy="3412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3583">
                  <a:extLst>
                    <a:ext uri="{9D8B030D-6E8A-4147-A177-3AD203B41FA5}">
                      <a16:colId xmlns:a16="http://schemas.microsoft.com/office/drawing/2014/main" val="2795351768"/>
                    </a:ext>
                  </a:extLst>
                </a:gridCol>
                <a:gridCol w="2436932">
                  <a:extLst>
                    <a:ext uri="{9D8B030D-6E8A-4147-A177-3AD203B41FA5}">
                      <a16:colId xmlns:a16="http://schemas.microsoft.com/office/drawing/2014/main" val="3440661478"/>
                    </a:ext>
                  </a:extLst>
                </a:gridCol>
                <a:gridCol w="2720848">
                  <a:extLst>
                    <a:ext uri="{9D8B030D-6E8A-4147-A177-3AD203B41FA5}">
                      <a16:colId xmlns:a16="http://schemas.microsoft.com/office/drawing/2014/main" val="2909149305"/>
                    </a:ext>
                  </a:extLst>
                </a:gridCol>
                <a:gridCol w="2768169">
                  <a:extLst>
                    <a:ext uri="{9D8B030D-6E8A-4147-A177-3AD203B41FA5}">
                      <a16:colId xmlns:a16="http://schemas.microsoft.com/office/drawing/2014/main" val="2387075990"/>
                    </a:ext>
                  </a:extLst>
                </a:gridCol>
              </a:tblGrid>
              <a:tr h="37223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30/06/2026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01/07/2026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02/07/2026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484550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18:20 – 19:10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Teoria da Contabilidade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Estrutura das Demonstrações Contábeis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706095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19:10 – 20:00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Teoria da Contabilidade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Estrutura das Demonstrações Contábeis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183780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20:20 – 21:10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Contabilidade Geral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Ética Profissional e Competências Socioemocionais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453752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21:10 – 22:00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Contabilidade Geral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Ética Profissional e Competências Socioemocionais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88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938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2">
            <a:extLst>
              <a:ext uri="{FF2B5EF4-FFF2-40B4-BE49-F238E27FC236}">
                <a16:creationId xmlns:a16="http://schemas.microsoft.com/office/drawing/2014/main" id="{7570FE16-DEE9-5B4F-9909-0D464AD30E2B}"/>
              </a:ext>
            </a:extLst>
          </p:cNvPr>
          <p:cNvSpPr txBox="1">
            <a:spLocks/>
          </p:cNvSpPr>
          <p:nvPr/>
        </p:nvSpPr>
        <p:spPr>
          <a:xfrm>
            <a:off x="3445582" y="287997"/>
            <a:ext cx="5783478" cy="45174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t-BR" sz="1800" b="1" dirty="0">
                <a:solidFill>
                  <a:srgbClr val="242F67"/>
                </a:solidFill>
              </a:rPr>
              <a:t>5º PERÍODO </a:t>
            </a:r>
          </a:p>
          <a:p>
            <a:pPr algn="l">
              <a:spcBef>
                <a:spcPts val="0"/>
              </a:spcBef>
            </a:pPr>
            <a:r>
              <a:rPr lang="pt-BR" sz="1400" dirty="0">
                <a:solidFill>
                  <a:srgbClr val="242F67"/>
                </a:solidFill>
              </a:rPr>
              <a:t>CIÊNCIAS CONTÁBEIS</a:t>
            </a:r>
          </a:p>
        </p:txBody>
      </p:sp>
      <p:graphicFrame>
        <p:nvGraphicFramePr>
          <p:cNvPr id="10" name="Tabela 3">
            <a:extLst>
              <a:ext uri="{FF2B5EF4-FFF2-40B4-BE49-F238E27FC236}">
                <a16:creationId xmlns:a16="http://schemas.microsoft.com/office/drawing/2014/main" id="{5237A847-7FE0-1649-826B-12300AB37B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033216"/>
              </p:ext>
            </p:extLst>
          </p:nvPr>
        </p:nvGraphicFramePr>
        <p:xfrm>
          <a:off x="125462" y="983044"/>
          <a:ext cx="9443840" cy="3398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8666">
                  <a:extLst>
                    <a:ext uri="{9D8B030D-6E8A-4147-A177-3AD203B41FA5}">
                      <a16:colId xmlns:a16="http://schemas.microsoft.com/office/drawing/2014/main" val="2795351768"/>
                    </a:ext>
                  </a:extLst>
                </a:gridCol>
                <a:gridCol w="2496108">
                  <a:extLst>
                    <a:ext uri="{9D8B030D-6E8A-4147-A177-3AD203B41FA5}">
                      <a16:colId xmlns:a16="http://schemas.microsoft.com/office/drawing/2014/main" val="3440661478"/>
                    </a:ext>
                  </a:extLst>
                </a:gridCol>
                <a:gridCol w="2729066">
                  <a:extLst>
                    <a:ext uri="{9D8B030D-6E8A-4147-A177-3AD203B41FA5}">
                      <a16:colId xmlns:a16="http://schemas.microsoft.com/office/drawing/2014/main" val="2909149305"/>
                    </a:ext>
                  </a:extLst>
                </a:gridCol>
                <a:gridCol w="2380000">
                  <a:extLst>
                    <a:ext uri="{9D8B030D-6E8A-4147-A177-3AD203B41FA5}">
                      <a16:colId xmlns:a16="http://schemas.microsoft.com/office/drawing/2014/main" val="2387075990"/>
                    </a:ext>
                  </a:extLst>
                </a:gridCol>
              </a:tblGrid>
              <a:tr h="37223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30/06/2026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01/07/2026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02/07/2026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484550"/>
                  </a:ext>
                </a:extLst>
              </a:tr>
              <a:tr h="7393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18:20 – 19:10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Contabilidade de Custos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Auditoria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Direito Tributário 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706095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19:10 – 20:00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Contabilidade de Custos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Auditoria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Direito Tributário 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183780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20:20 – 21:10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Contabilidade Tributária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Análise das Demonstrações Contábeis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453752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21:10 – 22:00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Contabilidade Tributária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Análise das Demonstrações Contábeis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88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3181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2">
            <a:extLst>
              <a:ext uri="{FF2B5EF4-FFF2-40B4-BE49-F238E27FC236}">
                <a16:creationId xmlns:a16="http://schemas.microsoft.com/office/drawing/2014/main" id="{7570FE16-DEE9-5B4F-9909-0D464AD30E2B}"/>
              </a:ext>
            </a:extLst>
          </p:cNvPr>
          <p:cNvSpPr txBox="1">
            <a:spLocks/>
          </p:cNvSpPr>
          <p:nvPr/>
        </p:nvSpPr>
        <p:spPr>
          <a:xfrm>
            <a:off x="3445582" y="287997"/>
            <a:ext cx="5783478" cy="45174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t-BR" sz="1800" b="1" dirty="0">
                <a:solidFill>
                  <a:srgbClr val="242F67"/>
                </a:solidFill>
              </a:rPr>
              <a:t>7º PERÍODO </a:t>
            </a:r>
          </a:p>
          <a:p>
            <a:pPr algn="l">
              <a:spcBef>
                <a:spcPts val="0"/>
              </a:spcBef>
            </a:pPr>
            <a:r>
              <a:rPr lang="pt-BR" sz="1400" dirty="0">
                <a:solidFill>
                  <a:srgbClr val="242F67"/>
                </a:solidFill>
              </a:rPr>
              <a:t>CIÊNCIAS CONTÁBEIS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533E114-F3D9-4495-8A96-597D8E2F8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117147"/>
              </p:ext>
            </p:extLst>
          </p:nvPr>
        </p:nvGraphicFramePr>
        <p:xfrm>
          <a:off x="125463" y="983044"/>
          <a:ext cx="9497003" cy="3398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9017">
                  <a:extLst>
                    <a:ext uri="{9D8B030D-6E8A-4147-A177-3AD203B41FA5}">
                      <a16:colId xmlns:a16="http://schemas.microsoft.com/office/drawing/2014/main" val="2795351768"/>
                    </a:ext>
                  </a:extLst>
                </a:gridCol>
                <a:gridCol w="2510159">
                  <a:extLst>
                    <a:ext uri="{9D8B030D-6E8A-4147-A177-3AD203B41FA5}">
                      <a16:colId xmlns:a16="http://schemas.microsoft.com/office/drawing/2014/main" val="3440661478"/>
                    </a:ext>
                  </a:extLst>
                </a:gridCol>
                <a:gridCol w="2744429">
                  <a:extLst>
                    <a:ext uri="{9D8B030D-6E8A-4147-A177-3AD203B41FA5}">
                      <a16:colId xmlns:a16="http://schemas.microsoft.com/office/drawing/2014/main" val="2909149305"/>
                    </a:ext>
                  </a:extLst>
                </a:gridCol>
                <a:gridCol w="2393398">
                  <a:extLst>
                    <a:ext uri="{9D8B030D-6E8A-4147-A177-3AD203B41FA5}">
                      <a16:colId xmlns:a16="http://schemas.microsoft.com/office/drawing/2014/main" val="2387075990"/>
                    </a:ext>
                  </a:extLst>
                </a:gridCol>
              </a:tblGrid>
              <a:tr h="37223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30/06/2026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01/07/2026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02/07/2026</a:t>
                      </a:r>
                    </a:p>
                  </a:txBody>
                  <a:tcPr anchor="ctr">
                    <a:solidFill>
                      <a:srgbClr val="24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484550"/>
                  </a:ext>
                </a:extLst>
              </a:tr>
              <a:tr h="7393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18:20 – 19:10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Contabilidade Rural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Prática Constitucional e Fiscal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Prática Contábil e Pessoal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706095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19:10 – 20:00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Contabilidade Rural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Prática Constitucional e Fiscal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Prática Contábil e Pessoal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183780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20:20 – 21:10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Perícia, avaliação e arbitragem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453752"/>
                  </a:ext>
                </a:extLst>
              </a:tr>
              <a:tr h="7599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21:10 – 22:00</a:t>
                      </a:r>
                      <a:endParaRPr kumimoji="0" lang="pt-B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F67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42F6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Perícia, avaliação e arbitragem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88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5450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2020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5529</TotalTime>
  <Words>224</Words>
  <Application>Microsoft Office PowerPoint</Application>
  <PresentationFormat>Papel A4 (210 x 297 mm)</PresentationFormat>
  <Paragraphs>92</Paragraphs>
  <Slides>6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romuloaragao@leaosampaio.edu.br</dc:creator>
  <cp:lastModifiedBy>Ana Marília Barbosa Oliveira</cp:lastModifiedBy>
  <cp:revision>182</cp:revision>
  <cp:lastPrinted>2024-12-04T22:58:18Z</cp:lastPrinted>
  <dcterms:created xsi:type="dcterms:W3CDTF">2021-11-18T13:42:50Z</dcterms:created>
  <dcterms:modified xsi:type="dcterms:W3CDTF">2026-06-15T22:45:11Z</dcterms:modified>
</cp:coreProperties>
</file>