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3"/>
  </p:notesMasterIdLst>
  <p:sldIdLst>
    <p:sldId id="257" r:id="rId2"/>
  </p:sldIdLst>
  <p:sldSz cx="32404050" cy="43205400"/>
  <p:notesSz cx="6858000" cy="9144000"/>
  <p:defaultTextStyle>
    <a:defPPr>
      <a:defRPr lang="en-US"/>
    </a:defPPr>
    <a:lvl1pPr marL="0" algn="l" defTabSz="432010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050" algn="l" defTabSz="432010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100" algn="l" defTabSz="432010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150" algn="l" defTabSz="432010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0199" algn="l" defTabSz="432010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0249" algn="l" defTabSz="432010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0300" algn="l" defTabSz="432010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0349" algn="l" defTabSz="432010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0399" algn="l" defTabSz="432010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  <p15:guide id="3" orient="horz" pos="13608">
          <p15:clr>
            <a:srgbClr val="A4A3A4"/>
          </p15:clr>
        </p15:guide>
        <p15:guide id="4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0301"/>
    <a:srgbClr val="1B5DA5"/>
    <a:srgbClr val="1B0A3E"/>
    <a:srgbClr val="8F7B49"/>
    <a:srgbClr val="2C3437"/>
    <a:srgbClr val="082444"/>
    <a:srgbClr val="B7BCAB"/>
    <a:srgbClr val="CB6059"/>
    <a:srgbClr val="533DC8"/>
    <a:srgbClr val="F7A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5"/>
    <p:restoredTop sz="92449" autoAdjust="0"/>
  </p:normalViewPr>
  <p:slideViewPr>
    <p:cSldViewPr>
      <p:cViewPr varScale="1">
        <p:scale>
          <a:sx n="17" d="100"/>
          <a:sy n="17" d="100"/>
        </p:scale>
        <p:origin x="3444" y="102"/>
      </p:cViewPr>
      <p:guideLst>
        <p:guide orient="horz" pos="13483"/>
        <p:guide pos="9537"/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10329-6134-4571-B126-912118EC73B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246DA-9BC8-470C-94E8-C0D28381CDD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4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2010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60050" algn="l" defTabSz="432010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20100" algn="l" defTabSz="432010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80150" algn="l" defTabSz="432010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40199" algn="l" defTabSz="432010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800249" algn="l" defTabSz="432010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60300" algn="l" defTabSz="432010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20349" algn="l" defTabSz="432010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80399" algn="l" defTabSz="432010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1"/>
            <a:ext cx="27543443" cy="926115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6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0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0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0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0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919-1D70-43C0-B6C4-A99320D98BB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885C-B26C-4B6A-BCF2-381B7BD42B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919-1D70-43C0-B6C4-A99320D98BB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885C-B26C-4B6A-BCF2-381B7BD42B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4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919-1D70-43C0-B6C4-A99320D98BB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885C-B26C-4B6A-BCF2-381B7BD42B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3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919-1D70-43C0-B6C4-A99320D98BB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885C-B26C-4B6A-BCF2-381B7BD42B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9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7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7" y="18312295"/>
            <a:ext cx="27543443" cy="9451178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6005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10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1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019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024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030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034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039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919-1D70-43C0-B6C4-A99320D98BB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885C-B26C-4B6A-BCF2-381B7BD42B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1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3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4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8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4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919-1D70-43C0-B6C4-A99320D98BB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885C-B26C-4B6A-BCF2-381B7BD42B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3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3"/>
            <a:ext cx="14317416" cy="4030500"/>
          </a:xfrm>
        </p:spPr>
        <p:txBody>
          <a:bodyPr anchor="b"/>
          <a:lstStyle>
            <a:lvl1pPr marL="0" indent="0">
              <a:buNone/>
              <a:defRPr sz="11400" b="1"/>
            </a:lvl1pPr>
            <a:lvl2pPr marL="2160050" indent="0">
              <a:buNone/>
              <a:defRPr sz="9400" b="1"/>
            </a:lvl2pPr>
            <a:lvl3pPr marL="4320100" indent="0">
              <a:buNone/>
              <a:defRPr sz="8500" b="1"/>
            </a:lvl3pPr>
            <a:lvl4pPr marL="6480150" indent="0">
              <a:buNone/>
              <a:defRPr sz="7600" b="1"/>
            </a:lvl4pPr>
            <a:lvl5pPr marL="8640199" indent="0">
              <a:buNone/>
              <a:defRPr sz="7600" b="1"/>
            </a:lvl5pPr>
            <a:lvl6pPr marL="10800249" indent="0">
              <a:buNone/>
              <a:defRPr sz="7600" b="1"/>
            </a:lvl6pPr>
            <a:lvl7pPr marL="12960300" indent="0">
              <a:buNone/>
              <a:defRPr sz="7600" b="1"/>
            </a:lvl7pPr>
            <a:lvl8pPr marL="15120349" indent="0">
              <a:buNone/>
              <a:defRPr sz="7600" b="1"/>
            </a:lvl8pPr>
            <a:lvl9pPr marL="17280399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5"/>
          </a:xfrm>
        </p:spPr>
        <p:txBody>
          <a:bodyPr/>
          <a:lstStyle>
            <a:lvl1pPr>
              <a:defRPr sz="114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3"/>
            <a:ext cx="14323041" cy="4030500"/>
          </a:xfrm>
        </p:spPr>
        <p:txBody>
          <a:bodyPr anchor="b"/>
          <a:lstStyle>
            <a:lvl1pPr marL="0" indent="0">
              <a:buNone/>
              <a:defRPr sz="11400" b="1"/>
            </a:lvl1pPr>
            <a:lvl2pPr marL="2160050" indent="0">
              <a:buNone/>
              <a:defRPr sz="9400" b="1"/>
            </a:lvl2pPr>
            <a:lvl3pPr marL="4320100" indent="0">
              <a:buNone/>
              <a:defRPr sz="8500" b="1"/>
            </a:lvl3pPr>
            <a:lvl4pPr marL="6480150" indent="0">
              <a:buNone/>
              <a:defRPr sz="7600" b="1"/>
            </a:lvl4pPr>
            <a:lvl5pPr marL="8640199" indent="0">
              <a:buNone/>
              <a:defRPr sz="7600" b="1"/>
            </a:lvl5pPr>
            <a:lvl6pPr marL="10800249" indent="0">
              <a:buNone/>
              <a:defRPr sz="7600" b="1"/>
            </a:lvl6pPr>
            <a:lvl7pPr marL="12960300" indent="0">
              <a:buNone/>
              <a:defRPr sz="7600" b="1"/>
            </a:lvl7pPr>
            <a:lvl8pPr marL="15120349" indent="0">
              <a:buNone/>
              <a:defRPr sz="7600" b="1"/>
            </a:lvl8pPr>
            <a:lvl9pPr marL="17280399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1" cy="24893115"/>
          </a:xfrm>
        </p:spPr>
        <p:txBody>
          <a:bodyPr/>
          <a:lstStyle>
            <a:lvl1pPr>
              <a:defRPr sz="114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919-1D70-43C0-B6C4-A99320D98BB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885C-B26C-4B6A-BCF2-381B7BD42B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8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919-1D70-43C0-B6C4-A99320D98BB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885C-B26C-4B6A-BCF2-381B7BD42B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5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919-1D70-43C0-B6C4-A99320D98BB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885C-B26C-4B6A-BCF2-381B7BD42B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8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4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4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4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050" indent="0">
              <a:buNone/>
              <a:defRPr sz="5700"/>
            </a:lvl2pPr>
            <a:lvl3pPr marL="4320100" indent="0">
              <a:buNone/>
              <a:defRPr sz="4800"/>
            </a:lvl3pPr>
            <a:lvl4pPr marL="6480150" indent="0">
              <a:buNone/>
              <a:defRPr sz="4200"/>
            </a:lvl4pPr>
            <a:lvl5pPr marL="8640199" indent="0">
              <a:buNone/>
              <a:defRPr sz="4200"/>
            </a:lvl5pPr>
            <a:lvl6pPr marL="10800249" indent="0">
              <a:buNone/>
              <a:defRPr sz="4200"/>
            </a:lvl6pPr>
            <a:lvl7pPr marL="12960300" indent="0">
              <a:buNone/>
              <a:defRPr sz="4200"/>
            </a:lvl7pPr>
            <a:lvl8pPr marL="15120349" indent="0">
              <a:buNone/>
              <a:defRPr sz="4200"/>
            </a:lvl8pPr>
            <a:lvl9pPr marL="17280399" indent="0">
              <a:buNone/>
              <a:defRPr sz="4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919-1D70-43C0-B6C4-A99320D98BB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885C-B26C-4B6A-BCF2-381B7BD42B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0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1"/>
            <a:ext cx="19442430" cy="3570449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050" indent="0">
              <a:buNone/>
              <a:defRPr sz="13200"/>
            </a:lvl2pPr>
            <a:lvl3pPr marL="4320100" indent="0">
              <a:buNone/>
              <a:defRPr sz="11400"/>
            </a:lvl3pPr>
            <a:lvl4pPr marL="6480150" indent="0">
              <a:buNone/>
              <a:defRPr sz="9400"/>
            </a:lvl4pPr>
            <a:lvl5pPr marL="8640199" indent="0">
              <a:buNone/>
              <a:defRPr sz="9400"/>
            </a:lvl5pPr>
            <a:lvl6pPr marL="10800249" indent="0">
              <a:buNone/>
              <a:defRPr sz="9400"/>
            </a:lvl6pPr>
            <a:lvl7pPr marL="12960300" indent="0">
              <a:buNone/>
              <a:defRPr sz="9400"/>
            </a:lvl7pPr>
            <a:lvl8pPr marL="15120349" indent="0">
              <a:buNone/>
              <a:defRPr sz="9400"/>
            </a:lvl8pPr>
            <a:lvl9pPr marL="17280399" indent="0">
              <a:buNone/>
              <a:defRPr sz="9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30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050" indent="0">
              <a:buNone/>
              <a:defRPr sz="5700"/>
            </a:lvl2pPr>
            <a:lvl3pPr marL="4320100" indent="0">
              <a:buNone/>
              <a:defRPr sz="4800"/>
            </a:lvl3pPr>
            <a:lvl4pPr marL="6480150" indent="0">
              <a:buNone/>
              <a:defRPr sz="4200"/>
            </a:lvl4pPr>
            <a:lvl5pPr marL="8640199" indent="0">
              <a:buNone/>
              <a:defRPr sz="4200"/>
            </a:lvl5pPr>
            <a:lvl6pPr marL="10800249" indent="0">
              <a:buNone/>
              <a:defRPr sz="4200"/>
            </a:lvl6pPr>
            <a:lvl7pPr marL="12960300" indent="0">
              <a:buNone/>
              <a:defRPr sz="4200"/>
            </a:lvl7pPr>
            <a:lvl8pPr marL="15120349" indent="0">
              <a:buNone/>
              <a:defRPr sz="4200"/>
            </a:lvl8pPr>
            <a:lvl9pPr marL="17280399" indent="0">
              <a:buNone/>
              <a:defRPr sz="4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919-1D70-43C0-B6C4-A99320D98BB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885C-B26C-4B6A-BCF2-381B7BD42B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6" cy="7200900"/>
          </a:xfrm>
          <a:prstGeom prst="rect">
            <a:avLst/>
          </a:prstGeom>
        </p:spPr>
        <p:txBody>
          <a:bodyPr vert="horz" lIns="432010" tIns="216005" rIns="432010" bIns="216005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6" cy="28513567"/>
          </a:xfrm>
          <a:prstGeom prst="rect">
            <a:avLst/>
          </a:prstGeom>
        </p:spPr>
        <p:txBody>
          <a:bodyPr vert="horz" lIns="432010" tIns="216005" rIns="432010" bIns="216005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6" cy="2300288"/>
          </a:xfrm>
          <a:prstGeom prst="rect">
            <a:avLst/>
          </a:prstGeom>
        </p:spPr>
        <p:txBody>
          <a:bodyPr vert="horz" lIns="432010" tIns="216005" rIns="432010" bIns="216005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B2919-1D70-43C0-B6C4-A99320D98BB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10" tIns="216005" rIns="432010" bIns="216005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6" cy="2300288"/>
          </a:xfrm>
          <a:prstGeom prst="rect">
            <a:avLst/>
          </a:prstGeom>
        </p:spPr>
        <p:txBody>
          <a:bodyPr vert="horz" lIns="432010" tIns="216005" rIns="432010" bIns="216005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F885C-B26C-4B6A-BCF2-381B7BD42BD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1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432010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37" indent="-1620037" algn="l" defTabSz="432010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081" indent="-1350032" algn="l" defTabSz="432010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125" indent="-1080025" algn="l" defTabSz="4320100" rtl="0" eaLnBrk="1" latinLnBrk="0" hangingPunct="1">
        <a:spcBef>
          <a:spcPct val="20000"/>
        </a:spcBef>
        <a:buFont typeface="Arial" pitchFamily="34" charset="0"/>
        <a:buChar char="•"/>
        <a:defRPr sz="114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174" indent="-1080025" algn="l" defTabSz="4320100" rtl="0" eaLnBrk="1" latinLnBrk="0" hangingPunct="1">
        <a:spcBef>
          <a:spcPct val="20000"/>
        </a:spcBef>
        <a:buFont typeface="Arial" pitchFamily="34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225" indent="-1080025" algn="l" defTabSz="4320100" rtl="0" eaLnBrk="1" latinLnBrk="0" hangingPunct="1">
        <a:spcBef>
          <a:spcPct val="20000"/>
        </a:spcBef>
        <a:buFont typeface="Arial" pitchFamily="34" charset="0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0274" indent="-1080025" algn="l" defTabSz="4320100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0324" indent="-1080025" algn="l" defTabSz="4320100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375" indent="-1080025" algn="l" defTabSz="4320100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0424" indent="-1080025" algn="l" defTabSz="4320100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50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100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150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199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249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300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349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399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Excel_Worksheet.xlsx"/><Relationship Id="rId4" Type="http://schemas.openxmlformats.org/officeDocument/2006/relationships/hyperlink" Target="mailto:*alyneoliveira@leaosampaio.ebu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/>
          <p:cNvSpPr/>
          <p:nvPr/>
        </p:nvSpPr>
        <p:spPr>
          <a:xfrm>
            <a:off x="8410184" y="8210627"/>
            <a:ext cx="23438065" cy="1511282"/>
          </a:xfrm>
          <a:prstGeom prst="rect">
            <a:avLst/>
          </a:prstGeom>
        </p:spPr>
        <p:txBody>
          <a:bodyPr wrap="square" lIns="94586" tIns="47293" rIns="94586" bIns="47293">
            <a:spAutoFit/>
          </a:bodyPr>
          <a:lstStyle/>
          <a:p>
            <a:pPr algn="r"/>
            <a:r>
              <a:rPr lang="pt-BR" sz="4600" dirty="0">
                <a:latin typeface="Times New Roman" charset="0"/>
                <a:ea typeface="Times New Roman" charset="0"/>
                <a:cs typeface="Times New Roman" charset="0"/>
              </a:rPr>
              <a:t>Centro Universitário Doutor Leão Sampaio, Juazeiro do Norte, Brasil. </a:t>
            </a:r>
          </a:p>
          <a:p>
            <a:pPr algn="r"/>
            <a:r>
              <a:rPr lang="en-US" sz="4600" b="1" u="sng" dirty="0"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*e-mail do </a:t>
            </a:r>
            <a:r>
              <a:rPr lang="en-US" sz="4600" b="1" u="sng" dirty="0" err="1"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autor</a:t>
            </a:r>
            <a:r>
              <a:rPr lang="en-US" sz="4600" b="1" u="sng" dirty="0"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 </a:t>
            </a:r>
            <a:endParaRPr lang="pt-BR" sz="4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5978939" y="7107912"/>
            <a:ext cx="25996979" cy="957284"/>
          </a:xfrm>
          <a:prstGeom prst="rect">
            <a:avLst/>
          </a:prstGeom>
        </p:spPr>
        <p:txBody>
          <a:bodyPr wrap="square" lIns="94586" tIns="47293" rIns="94586" bIns="47293">
            <a:spAutoFit/>
          </a:bodyPr>
          <a:lstStyle/>
          <a:p>
            <a:pPr algn="r"/>
            <a:r>
              <a:rPr lang="pt-BR" sz="5600" dirty="0">
                <a:latin typeface="Times New Roman" charset="0"/>
                <a:ea typeface="Times New Roman" charset="0"/>
                <a:cs typeface="Times New Roman" charset="0"/>
              </a:rPr>
              <a:t>Nome completo do autor </a:t>
            </a:r>
            <a:r>
              <a:rPr lang="pt-BR" sz="5600" baseline="30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pt-BR" sz="5600" dirty="0">
                <a:latin typeface="Times New Roman" charset="0"/>
                <a:ea typeface="Times New Roman" charset="0"/>
                <a:cs typeface="Times New Roman" charset="0"/>
              </a:rPr>
              <a:t>,  Nome do orientador</a:t>
            </a:r>
            <a:r>
              <a:rPr lang="pt-BR" sz="5600" baseline="30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pt-BR" sz="5600" dirty="0">
                <a:latin typeface="Times New Roman" charset="0"/>
                <a:ea typeface="Times New Roman" charset="0"/>
                <a:cs typeface="Times New Roman" charset="0"/>
              </a:rPr>
              <a:t>*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907927" y="12009523"/>
            <a:ext cx="10005631" cy="8282366"/>
          </a:xfrm>
          <a:prstGeom prst="rect">
            <a:avLst/>
          </a:prstGeom>
        </p:spPr>
        <p:txBody>
          <a:bodyPr wrap="square" lIns="94586" tIns="47293" rIns="94586" bIns="47293">
            <a:spAutoFit/>
          </a:bodyPr>
          <a:lstStyle/>
          <a:p>
            <a:pPr indent="457200" algn="just"/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Texto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800" dirty="0">
              <a:latin typeface="Times New Roman" charset="0"/>
              <a:cs typeface="Times New Roman" charset="0"/>
            </a:endParaRPr>
          </a:p>
          <a:p>
            <a:pPr indent="457200" algn="just"/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Texto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972251" y="10780487"/>
            <a:ext cx="9941306" cy="957284"/>
          </a:xfrm>
          <a:prstGeom prst="rect">
            <a:avLst/>
          </a:prstGeom>
          <a:solidFill>
            <a:srgbClr val="6E0301"/>
          </a:solidFill>
        </p:spPr>
        <p:txBody>
          <a:bodyPr wrap="square" lIns="94586" tIns="47293" rIns="94586" bIns="47293">
            <a:spAutoFit/>
          </a:bodyPr>
          <a:lstStyle/>
          <a:p>
            <a:pPr lvl="0" algn="ctr"/>
            <a:r>
              <a:rPr lang="pt-BR" sz="5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Introdução</a:t>
            </a:r>
            <a:endParaRPr lang="en-US" sz="56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1887082" y="29019524"/>
            <a:ext cx="9941306" cy="957284"/>
          </a:xfrm>
          <a:prstGeom prst="rect">
            <a:avLst/>
          </a:prstGeom>
          <a:solidFill>
            <a:srgbClr val="6E0301"/>
          </a:solidFill>
        </p:spPr>
        <p:txBody>
          <a:bodyPr wrap="square" lIns="94586" tIns="47293" rIns="94586" bIns="47293">
            <a:spAutoFit/>
          </a:bodyPr>
          <a:lstStyle/>
          <a:p>
            <a:pPr lvl="0" algn="ctr"/>
            <a:r>
              <a:rPr lang="pt-BR" sz="5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Referências</a:t>
            </a:r>
            <a:endParaRPr lang="en-US" sz="56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11442708" y="12009523"/>
            <a:ext cx="9792781" cy="5358489"/>
          </a:xfrm>
          <a:prstGeom prst="rect">
            <a:avLst/>
          </a:prstGeom>
        </p:spPr>
        <p:txBody>
          <a:bodyPr wrap="square" lIns="94586" tIns="47293" rIns="94586" bIns="47293">
            <a:spAutoFit/>
          </a:bodyPr>
          <a:lstStyle/>
          <a:p>
            <a:pPr indent="457200" algn="just"/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Texto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. Texto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Texto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. Texto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indent="457200" algn="just"/>
            <a:endParaRPr lang="en-US" sz="3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21801222" y="30315668"/>
            <a:ext cx="10047028" cy="10013813"/>
          </a:xfrm>
          <a:prstGeom prst="rect">
            <a:avLst/>
          </a:prstGeom>
        </p:spPr>
        <p:txBody>
          <a:bodyPr wrap="square" lIns="94586" tIns="47293" rIns="94586" bIns="47293">
            <a:spAutoFit/>
          </a:bodyPr>
          <a:lstStyle/>
          <a:p>
            <a:pPr algn="just"/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BALLOU. H. R. </a:t>
            </a:r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Gerenciamento da Cadeia de Suprimentos/ Logística Empresarial.</a:t>
            </a: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 -5° ed. Porto Alegre: </a:t>
            </a:r>
            <a:r>
              <a:rPr lang="pt-BR" sz="3600" dirty="0" err="1">
                <a:latin typeface="Times New Roman" pitchFamily="18" charset="0"/>
                <a:cs typeface="Times New Roman" pitchFamily="18" charset="0"/>
              </a:rPr>
              <a:t>Bookman</a:t>
            </a: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, 2006.</a:t>
            </a:r>
          </a:p>
          <a:p>
            <a:pPr lvl="0" algn="just"/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COVA, C., MOTTA, R</a:t>
            </a:r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. Logística Empresarial</a:t>
            </a: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, v. 1 , p 14-27, 2008</a:t>
            </a:r>
            <a:endParaRPr lang="pt-BR" sz="3600" dirty="0">
              <a:latin typeface="Times New Roman" pitchFamily="18" charset="0"/>
              <a:ea typeface="Times New Roman" charset="0"/>
              <a:cs typeface="Times New Roman" pitchFamily="18" charset="0"/>
            </a:endParaRPr>
          </a:p>
          <a:p>
            <a:pPr lvl="0" algn="just"/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ESPECIAL VAREJO. Revista GV EXECUTIVO, São Paulo, V. XVI, 2017.</a:t>
            </a:r>
            <a:endParaRPr lang="pt-BR" sz="3600" dirty="0">
              <a:latin typeface="Times New Roman" pitchFamily="18" charset="0"/>
              <a:ea typeface="Times New Roman" charset="0"/>
              <a:cs typeface="Times New Roman" pitchFamily="18" charset="0"/>
            </a:endParaRPr>
          </a:p>
          <a:p>
            <a:pPr algn="just"/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GRANT, David B. </a:t>
            </a:r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Gestão de Logística e Cadeia de Suprimentos</a:t>
            </a: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. Tradução: Arlete </a:t>
            </a:r>
            <a:r>
              <a:rPr lang="pt-BR" sz="3600" dirty="0" err="1">
                <a:latin typeface="Times New Roman" pitchFamily="18" charset="0"/>
                <a:cs typeface="Times New Roman" pitchFamily="18" charset="0"/>
              </a:rPr>
              <a:t>Simille</a:t>
            </a: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. 1ª Ed. São Paulo: Saraiva, 2013. </a:t>
            </a:r>
            <a:endParaRPr lang="pt-BR" sz="3600" dirty="0">
              <a:latin typeface="Times New Roman" pitchFamily="18" charset="0"/>
              <a:ea typeface="Times New Roman" charset="0"/>
              <a:cs typeface="Times New Roman" pitchFamily="18" charset="0"/>
            </a:endParaRPr>
          </a:p>
          <a:p>
            <a:pPr lvl="0" algn="just"/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MESQUITA, M. &amp; ALLIPRANDINI, D.H. </a:t>
            </a:r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Competências essenciais para melhoria contínua da produção</a:t>
            </a: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: estudo de caso em empresas da indústria de autopeças. Gestão &amp; Produção, Vol.10, n.1, p. 17-33, 2003.</a:t>
            </a:r>
            <a:endParaRPr lang="pt-BR" sz="3600" dirty="0">
              <a:latin typeface="Times New Roman" pitchFamily="18" charset="0"/>
              <a:ea typeface="Times New Roman" charset="0"/>
              <a:cs typeface="Times New Roman" pitchFamily="18" charset="0"/>
            </a:endParaRPr>
          </a:p>
          <a:p>
            <a:pPr lvl="0" algn="just"/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NOVAES, Antônio G.</a:t>
            </a:r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 Logística e Gerenciamento da cadeia de Distribuição</a:t>
            </a: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. 2 </a:t>
            </a:r>
            <a:r>
              <a:rPr lang="pt-BR" sz="3600" dirty="0" err="1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 Rio de Janeiro: Campus,2004.</a:t>
            </a:r>
            <a:endParaRPr lang="pt-BR" sz="3600" dirty="0">
              <a:latin typeface="Times New Roman" pitchFamily="18" charset="0"/>
              <a:ea typeface="Times New Roman" charset="0"/>
              <a:cs typeface="Times New Roman" pitchFamily="18" charset="0"/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11454063" y="18650372"/>
            <a:ext cx="9781426" cy="12960570"/>
          </a:xfrm>
          <a:prstGeom prst="rect">
            <a:avLst/>
          </a:prstGeom>
        </p:spPr>
        <p:txBody>
          <a:bodyPr wrap="square" lIns="94586" tIns="47293" rIns="94586" bIns="47293">
            <a:spAutoFit/>
          </a:bodyPr>
          <a:lstStyle/>
          <a:p>
            <a:pPr indent="457200" algn="just"/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Texto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Texto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Texto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indent="457200" algn="just"/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Texto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indent="457200" algn="just"/>
            <a:endParaRPr lang="pt-BR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11294183" y="17570252"/>
            <a:ext cx="9941306" cy="957284"/>
          </a:xfrm>
          <a:prstGeom prst="rect">
            <a:avLst/>
          </a:prstGeom>
          <a:solidFill>
            <a:srgbClr val="6E0301"/>
          </a:solidFill>
        </p:spPr>
        <p:txBody>
          <a:bodyPr wrap="square" lIns="94586" tIns="47293" rIns="94586" bIns="47293">
            <a:spAutoFit/>
          </a:bodyPr>
          <a:lstStyle/>
          <a:p>
            <a:pPr lvl="0" algn="ctr"/>
            <a:r>
              <a:rPr lang="pt-BR" sz="5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Referencial Teórico</a:t>
            </a:r>
            <a:endParaRPr lang="en-US" sz="56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6" name="Retângulo 5"/>
          <p:cNvSpPr>
            <a:spLocks noChangeArrowheads="1"/>
          </p:cNvSpPr>
          <p:nvPr/>
        </p:nvSpPr>
        <p:spPr bwMode="auto">
          <a:xfrm>
            <a:off x="-1" y="5307712"/>
            <a:ext cx="32404050" cy="181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86" tIns="47293" rIns="94586" bIns="47293">
            <a:spAutoFit/>
          </a:bodyPr>
          <a:lstStyle>
            <a:lvl1pPr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pt-BR" sz="5600" b="1" dirty="0">
                <a:latin typeface="Times New Roman" pitchFamily="18" charset="0"/>
                <a:cs typeface="Times New Roman" pitchFamily="18" charset="0"/>
              </a:rPr>
              <a:t>TÍTULO DA PESQUISA CENTRALIZADO, EM LETRAS MAIÚSCULAS E EM NEGRITO, SEM PONTO AO FINAL</a:t>
            </a:r>
            <a:endParaRPr lang="pt-BR" altLang="pt-BR" sz="5600" b="1" dirty="0">
              <a:latin typeface="Times New Roman" pitchFamily="18" charset="0"/>
              <a:ea typeface="Times New Roman" charset="0"/>
              <a:cs typeface="Times New Roman" pitchFamily="18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22034611" y="10792906"/>
            <a:ext cx="9941306" cy="957284"/>
          </a:xfrm>
          <a:prstGeom prst="rect">
            <a:avLst/>
          </a:prstGeom>
          <a:solidFill>
            <a:srgbClr val="6E0301"/>
          </a:solidFill>
        </p:spPr>
        <p:txBody>
          <a:bodyPr wrap="square" lIns="94586" tIns="47293" rIns="94586" bIns="47293">
            <a:spAutoFit/>
          </a:bodyPr>
          <a:lstStyle/>
          <a:p>
            <a:pPr lvl="0" algn="ctr"/>
            <a:r>
              <a:rPr lang="pt-BR" sz="5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Cronograma</a:t>
            </a:r>
            <a:endParaRPr lang="en-US" sz="56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1058489" y="27460616"/>
            <a:ext cx="9882827" cy="603341"/>
          </a:xfrm>
          <a:prstGeom prst="rect">
            <a:avLst/>
          </a:prstGeom>
        </p:spPr>
        <p:txBody>
          <a:bodyPr wrap="square" lIns="94586" tIns="47293" rIns="94586" bIns="47293">
            <a:spAutoFit/>
          </a:bodyPr>
          <a:lstStyle/>
          <a:p>
            <a:pPr algn="just"/>
            <a:endParaRPr lang="pt-BR" sz="3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11491587" y="10792906"/>
            <a:ext cx="9695025" cy="957284"/>
          </a:xfrm>
          <a:prstGeom prst="rect">
            <a:avLst/>
          </a:prstGeom>
          <a:solidFill>
            <a:srgbClr val="6E0301"/>
          </a:solidFill>
        </p:spPr>
        <p:txBody>
          <a:bodyPr wrap="square" lIns="94586" tIns="47293" rIns="94586" bIns="47293">
            <a:spAutoFit/>
          </a:bodyPr>
          <a:lstStyle/>
          <a:p>
            <a:pPr lvl="0" algn="ctr"/>
            <a:r>
              <a:rPr lang="pt-BR" sz="5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Justificativa</a:t>
            </a:r>
            <a:endParaRPr lang="en-US" sz="56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0E92CC-4D99-772D-F95C-9922018EA884}"/>
              </a:ext>
            </a:extLst>
          </p:cNvPr>
          <p:cNvSpPr txBox="1"/>
          <p:nvPr/>
        </p:nvSpPr>
        <p:spPr>
          <a:xfrm>
            <a:off x="23926800" y="1371600"/>
            <a:ext cx="18473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1061119" y="21293488"/>
            <a:ext cx="9941306" cy="957284"/>
          </a:xfrm>
          <a:prstGeom prst="rect">
            <a:avLst/>
          </a:prstGeom>
          <a:solidFill>
            <a:srgbClr val="6E0301"/>
          </a:solidFill>
        </p:spPr>
        <p:txBody>
          <a:bodyPr wrap="square" lIns="94586" tIns="47293" rIns="94586" bIns="47293">
            <a:spAutoFit/>
          </a:bodyPr>
          <a:lstStyle/>
          <a:p>
            <a:pPr lvl="0" algn="ctr"/>
            <a:r>
              <a:rPr lang="pt-BR" sz="5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Problemática</a:t>
            </a:r>
            <a:endParaRPr lang="en-US" sz="56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203158" y="22582925"/>
            <a:ext cx="9799267" cy="3628287"/>
          </a:xfrm>
          <a:prstGeom prst="rect">
            <a:avLst/>
          </a:prstGeom>
        </p:spPr>
        <p:txBody>
          <a:bodyPr wrap="square" lIns="94586" tIns="47293" rIns="94586" bIns="47293">
            <a:spAutoFit/>
          </a:bodyPr>
          <a:lstStyle/>
          <a:p>
            <a:pPr indent="457200" algn="just"/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Texto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972251" y="26694088"/>
            <a:ext cx="9941306" cy="957284"/>
          </a:xfrm>
          <a:prstGeom prst="rect">
            <a:avLst/>
          </a:prstGeom>
          <a:solidFill>
            <a:srgbClr val="6E0301"/>
          </a:solidFill>
        </p:spPr>
        <p:txBody>
          <a:bodyPr wrap="square" lIns="94586" tIns="47293" rIns="94586" bIns="47293">
            <a:spAutoFit/>
          </a:bodyPr>
          <a:lstStyle/>
          <a:p>
            <a:pPr lvl="0" algn="ctr"/>
            <a:r>
              <a:rPr lang="pt-BR" sz="5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Objetivos</a:t>
            </a:r>
            <a:endParaRPr lang="en-US" sz="56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14401" y="27959212"/>
            <a:ext cx="10176894" cy="10565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800" b="1" dirty="0">
                <a:latin typeface="Times New Roman" pitchFamily="18" charset="0"/>
                <a:cs typeface="Times New Roman" pitchFamily="18" charset="0"/>
              </a:rPr>
              <a:t>Geral</a:t>
            </a:r>
          </a:p>
          <a:p>
            <a:pPr indent="457200" algn="just"/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Texto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pt-BR" sz="3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800" b="1" dirty="0">
                <a:latin typeface="Times New Roman" pitchFamily="18" charset="0"/>
                <a:cs typeface="Times New Roman" pitchFamily="18" charset="0"/>
              </a:rPr>
              <a:t>Específicos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Texto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8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Texto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8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Texto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3800" dirty="0"/>
          </a:p>
        </p:txBody>
      </p:sp>
      <p:sp>
        <p:nvSpPr>
          <p:cNvPr id="23" name="Retângulo 22"/>
          <p:cNvSpPr/>
          <p:nvPr/>
        </p:nvSpPr>
        <p:spPr>
          <a:xfrm>
            <a:off x="11442708" y="32310712"/>
            <a:ext cx="9941306" cy="957284"/>
          </a:xfrm>
          <a:prstGeom prst="rect">
            <a:avLst/>
          </a:prstGeom>
          <a:solidFill>
            <a:srgbClr val="6E0301"/>
          </a:solidFill>
        </p:spPr>
        <p:txBody>
          <a:bodyPr wrap="square" lIns="94586" tIns="47293" rIns="94586" bIns="47293">
            <a:spAutoFit/>
          </a:bodyPr>
          <a:lstStyle/>
          <a:p>
            <a:pPr lvl="0" algn="ctr"/>
            <a:r>
              <a:rPr lang="en-US" sz="56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Método</a:t>
            </a:r>
            <a:endParaRPr lang="en-US" sz="56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496135" y="33673324"/>
            <a:ext cx="98878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Texto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 algn="just"/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Texto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807381"/>
              </p:ext>
            </p:extLst>
          </p:nvPr>
        </p:nvGraphicFramePr>
        <p:xfrm>
          <a:off x="22174200" y="12025636"/>
          <a:ext cx="9801717" cy="51622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59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2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7837">
                <a:tc>
                  <a:txBody>
                    <a:bodyPr/>
                    <a:lstStyle/>
                    <a:p>
                      <a:r>
                        <a:rPr lang="pt-BR" sz="4000" dirty="0"/>
                        <a:t>ETAPAS </a:t>
                      </a:r>
                      <a:endParaRPr lang="pt-BR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/>
                        <a:t>PERÍODO</a:t>
                      </a:r>
                      <a:endParaRPr lang="pt-BR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797">
                <a:tc>
                  <a:txBody>
                    <a:bodyPr/>
                    <a:lstStyle/>
                    <a:p>
                      <a:r>
                        <a:rPr lang="pt-BR" sz="4000" dirty="0"/>
                        <a:t>Coleta</a:t>
                      </a:r>
                      <a:r>
                        <a:rPr lang="pt-BR" sz="4000" baseline="0" dirty="0"/>
                        <a:t> de dados</a:t>
                      </a:r>
                      <a:endParaRPr lang="pt-BR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4797">
                <a:tc>
                  <a:txBody>
                    <a:bodyPr/>
                    <a:lstStyle/>
                    <a:p>
                      <a:r>
                        <a:rPr lang="pt-BR" sz="4000" dirty="0"/>
                        <a:t>Análise de Dados</a:t>
                      </a:r>
                      <a:endParaRPr lang="pt-BR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4797">
                <a:tc>
                  <a:txBody>
                    <a:bodyPr/>
                    <a:lstStyle/>
                    <a:p>
                      <a:r>
                        <a:rPr lang="pt-BR" sz="4000" dirty="0"/>
                        <a:t>Divulgação dos Resultados</a:t>
                      </a:r>
                      <a:endParaRPr lang="pt-BR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Retângulo 24"/>
          <p:cNvSpPr/>
          <p:nvPr/>
        </p:nvSpPr>
        <p:spPr>
          <a:xfrm>
            <a:off x="21958463" y="17570252"/>
            <a:ext cx="9941306" cy="957284"/>
          </a:xfrm>
          <a:prstGeom prst="rect">
            <a:avLst/>
          </a:prstGeom>
          <a:solidFill>
            <a:srgbClr val="6E0301"/>
          </a:solidFill>
        </p:spPr>
        <p:txBody>
          <a:bodyPr wrap="square" lIns="94586" tIns="47293" rIns="94586" bIns="47293">
            <a:spAutoFit/>
          </a:bodyPr>
          <a:lstStyle/>
          <a:p>
            <a:pPr lvl="0" algn="ctr"/>
            <a:r>
              <a:rPr lang="pt-BR" sz="5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Orçamento</a:t>
            </a:r>
            <a:endParaRPr lang="en-US" sz="56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544386"/>
              </p:ext>
            </p:extLst>
          </p:nvPr>
        </p:nvGraphicFramePr>
        <p:xfrm>
          <a:off x="22034611" y="18794388"/>
          <a:ext cx="9810689" cy="4861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64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264">
                <a:tc>
                  <a:txBody>
                    <a:bodyPr/>
                    <a:lstStyle/>
                    <a:p>
                      <a:r>
                        <a:rPr lang="pt-BR" sz="4000" dirty="0"/>
                        <a:t>DESPESAS</a:t>
                      </a:r>
                      <a:endParaRPr lang="pt-BR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/>
                        <a:t>VALOR</a:t>
                      </a:r>
                      <a:endParaRPr lang="pt-BR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021">
                <a:tc>
                  <a:txBody>
                    <a:bodyPr/>
                    <a:lstStyle/>
                    <a:p>
                      <a:r>
                        <a:rPr lang="pt-BR" sz="4000" dirty="0"/>
                        <a:t>Combustível</a:t>
                      </a:r>
                      <a:endParaRPr lang="pt-BR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8021">
                <a:tc>
                  <a:txBody>
                    <a:bodyPr/>
                    <a:lstStyle/>
                    <a:p>
                      <a:r>
                        <a:rPr lang="pt-BR" sz="4000" dirty="0"/>
                        <a:t>Impressão</a:t>
                      </a:r>
                      <a:r>
                        <a:rPr lang="pt-BR" sz="4000" baseline="0" dirty="0"/>
                        <a:t> de documentos</a:t>
                      </a:r>
                      <a:endParaRPr lang="pt-BR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8021">
                <a:tc>
                  <a:txBody>
                    <a:bodyPr/>
                    <a:lstStyle/>
                    <a:p>
                      <a:r>
                        <a:rPr lang="pt-BR" sz="4000" dirty="0"/>
                        <a:t>Total</a:t>
                      </a:r>
                      <a:endParaRPr lang="pt-BR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542246"/>
              </p:ext>
            </p:extLst>
          </p:nvPr>
        </p:nvGraphicFramePr>
        <p:xfrm>
          <a:off x="15587663" y="214074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5" imgW="1228690" imgH="390708" progId="Excel.Sheet.12">
                  <p:embed/>
                </p:oleObj>
              </mc:Choice>
              <mc:Fallback>
                <p:oleObj name="Worksheet" r:id="rId5" imgW="1228690" imgH="3907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87663" y="214074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tângulo 32"/>
          <p:cNvSpPr/>
          <p:nvPr/>
        </p:nvSpPr>
        <p:spPr>
          <a:xfrm>
            <a:off x="22038744" y="23978964"/>
            <a:ext cx="9941306" cy="957284"/>
          </a:xfrm>
          <a:prstGeom prst="rect">
            <a:avLst/>
          </a:prstGeom>
          <a:solidFill>
            <a:srgbClr val="6E0301"/>
          </a:solidFill>
        </p:spPr>
        <p:txBody>
          <a:bodyPr wrap="square" lIns="94586" tIns="47293" rIns="94586" bIns="47293">
            <a:spAutoFit/>
          </a:bodyPr>
          <a:lstStyle/>
          <a:p>
            <a:pPr lvl="0" algn="ctr"/>
            <a:r>
              <a:rPr lang="en-US" sz="56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Resultados</a:t>
            </a:r>
            <a:r>
              <a:rPr lang="en-US" sz="5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6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Esperados</a:t>
            </a:r>
            <a:endParaRPr lang="en-US" sz="56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993726" y="25131092"/>
            <a:ext cx="979596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Texto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2490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</TotalTime>
  <Words>776</Words>
  <Application>Microsoft Office PowerPoint</Application>
  <PresentationFormat>Personalizar</PresentationFormat>
  <Paragraphs>52</Paragraphs>
  <Slides>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Tema do Office</vt:lpstr>
      <vt:lpstr>Worksheet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Jeanne</dc:creator>
  <cp:lastModifiedBy>Bárbara Floriano do Vale Brasileiro</cp:lastModifiedBy>
  <cp:revision>69</cp:revision>
  <cp:lastPrinted>2015-09-23T14:05:37Z</cp:lastPrinted>
  <dcterms:created xsi:type="dcterms:W3CDTF">2015-09-22T23:30:31Z</dcterms:created>
  <dcterms:modified xsi:type="dcterms:W3CDTF">2025-10-24T19:01:15Z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96783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