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  <p15:guide id="3" orient="horz" pos="13608">
          <p15:clr>
            <a:srgbClr val="A4A3A4"/>
          </p15:clr>
        </p15:guide>
        <p15:guide id="4" pos="10206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CrQ0X7J1CooIw65bDcmstStL2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996" y="162"/>
      </p:cViewPr>
      <p:guideLst>
        <p:guide orient="horz" pos="13483"/>
        <p:guide pos="9537"/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945243" y="9756223"/>
            <a:ext cx="28513567" cy="291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8706087" y="16517071"/>
            <a:ext cx="36864608" cy="729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6145768" y="9496193"/>
            <a:ext cx="36864608" cy="2133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430304" y="13421681"/>
            <a:ext cx="27543443" cy="926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4860608" y="24483060"/>
            <a:ext cx="22682836" cy="1104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lvl="0" algn="ctr">
              <a:spcBef>
                <a:spcPts val="3020"/>
              </a:spcBef>
              <a:spcAft>
                <a:spcPts val="0"/>
              </a:spcAft>
              <a:buClr>
                <a:srgbClr val="888888"/>
              </a:buClr>
              <a:buSzPts val="1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40"/>
              </a:spcBef>
              <a:spcAft>
                <a:spcPts val="0"/>
              </a:spcAft>
              <a:buClr>
                <a:srgbClr val="888888"/>
              </a:buClr>
              <a:buSzPts val="13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80"/>
              </a:spcBef>
              <a:spcAft>
                <a:spcPts val="0"/>
              </a:spcAft>
              <a:buClr>
                <a:srgbClr val="888888"/>
              </a:buClr>
              <a:buSzPts val="1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59697" y="27763473"/>
            <a:ext cx="27543443" cy="858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00"/>
              <a:buFont typeface="Calibri"/>
              <a:buNone/>
              <a:defRPr sz="189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marL="457200" lvl="0" indent="-228600" algn="l">
              <a:spcBef>
                <a:spcPts val="1880"/>
              </a:spcBef>
              <a:spcAft>
                <a:spcPts val="0"/>
              </a:spcAft>
              <a:buClr>
                <a:srgbClr val="888888"/>
              </a:buClr>
              <a:buSzPts val="9400"/>
              <a:buNone/>
              <a:defRPr sz="9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700"/>
              </a:spcBef>
              <a:spcAft>
                <a:spcPts val="0"/>
              </a:spcAft>
              <a:buClr>
                <a:srgbClr val="888888"/>
              </a:buClr>
              <a:buSzPts val="8500"/>
              <a:buNone/>
              <a:defRPr sz="8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 sz="7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14311789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525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Char char="–"/>
              <a:defRPr sz="11400"/>
            </a:lvl2pPr>
            <a:lvl3pPr marL="1371600" lvl="2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6472058" y="10081263"/>
            <a:ext cx="14311789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•"/>
              <a:defRPr sz="13200"/>
            </a:lvl1pPr>
            <a:lvl2pPr marL="914400" lvl="1" indent="-9525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Char char="–"/>
              <a:defRPr sz="11400"/>
            </a:lvl2pPr>
            <a:lvl3pPr marL="1371600" lvl="2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3pPr>
            <a:lvl4pPr marL="1828800" lvl="3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–"/>
              <a:defRPr sz="8500"/>
            </a:lvl4pPr>
            <a:lvl5pPr marL="2286000" lvl="4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»"/>
              <a:defRPr sz="8500"/>
            </a:lvl5pPr>
            <a:lvl6pPr marL="2743200" lvl="5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6pPr>
            <a:lvl7pPr marL="3200400" lvl="6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7pPr>
            <a:lvl8pPr marL="3657600" lvl="7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8pPr>
            <a:lvl9pPr marL="4114800" lvl="8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marL="457200" lvl="0" indent="-2286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 b="1"/>
            </a:lvl1pPr>
            <a:lvl2pPr marL="914400" lvl="1" indent="-2286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None/>
              <a:defRPr sz="94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620203" y="13701713"/>
            <a:ext cx="14317416" cy="2489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9525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Char char="•"/>
              <a:defRPr sz="11400"/>
            </a:lvl1pPr>
            <a:lvl2pPr marL="914400" lvl="1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–"/>
              <a:defRPr sz="94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6460809" y="9671213"/>
            <a:ext cx="14323041" cy="4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marL="457200" lvl="0" indent="-2286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None/>
              <a:defRPr sz="11400" b="1"/>
            </a:lvl1pPr>
            <a:lvl2pPr marL="914400" lvl="1" indent="-2286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None/>
              <a:defRPr sz="9400" b="1"/>
            </a:lvl2pPr>
            <a:lvl3pPr marL="1371600" lvl="2" indent="-22860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None/>
              <a:defRPr sz="8500" b="1"/>
            </a:lvl3pPr>
            <a:lvl4pPr marL="1828800" lvl="3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4pPr>
            <a:lvl5pPr marL="2286000" lvl="4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5pPr>
            <a:lvl6pPr marL="2743200" lvl="5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6pPr>
            <a:lvl7pPr marL="3200400" lvl="6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7pPr>
            <a:lvl8pPr marL="3657600" lvl="7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8pPr>
            <a:lvl9pPr marL="4114800" lvl="8" indent="-2286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6460809" y="13701713"/>
            <a:ext cx="14323041" cy="2489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9525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Char char="•"/>
              <a:defRPr sz="11400"/>
            </a:lvl1pPr>
            <a:lvl2pPr marL="914400" lvl="1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–"/>
              <a:defRPr sz="9400"/>
            </a:lvl2pPr>
            <a:lvl3pPr marL="1371600" lvl="2" indent="-76835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Char char="•"/>
              <a:defRPr sz="8500"/>
            </a:lvl3pPr>
            <a:lvl4pPr marL="1828800" lvl="3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4pPr>
            <a:lvl5pPr marL="2286000" lvl="4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»"/>
              <a:defRPr sz="7600"/>
            </a:lvl5pPr>
            <a:lvl6pPr marL="2743200" lvl="5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6pPr>
            <a:lvl7pPr marL="3200400" lvl="6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7pPr>
            <a:lvl8pPr marL="3657600" lvl="7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8pPr>
            <a:lvl9pPr marL="4114800" lvl="8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Calibri"/>
              <a:buNone/>
              <a:defRPr sz="9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669084" y="1720218"/>
            <a:ext cx="18114764" cy="3687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1187450" algn="l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Char char="•"/>
              <a:defRPr sz="15100"/>
            </a:lvl1pPr>
            <a:lvl2pPr marL="914400" lvl="1" indent="-1066800" algn="l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Char char="–"/>
              <a:defRPr sz="13200"/>
            </a:lvl2pPr>
            <a:lvl3pPr marL="1371600" lvl="2" indent="-952500" algn="l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Char char="•"/>
              <a:defRPr sz="11400"/>
            </a:lvl3pPr>
            <a:lvl4pPr marL="1828800" lvl="3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–"/>
              <a:defRPr sz="9400"/>
            </a:lvl4pPr>
            <a:lvl5pPr marL="2286000" lvl="4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»"/>
              <a:defRPr sz="9400"/>
            </a:lvl5pPr>
            <a:lvl6pPr marL="2743200" lvl="5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6pPr>
            <a:lvl7pPr marL="3200400" lvl="6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7pPr>
            <a:lvl8pPr marL="3657600" lvl="7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8pPr>
            <a:lvl9pPr marL="4114800" lvl="8" indent="-82550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Char char="•"/>
              <a:defRPr sz="94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620204" y="9041134"/>
            <a:ext cx="10660709" cy="2955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marL="2286000" lvl="4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marL="2743200" lvl="5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marL="3200400" lvl="6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marL="3657600" lvl="7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marL="4114800" lvl="8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Calibri"/>
              <a:buNone/>
              <a:defRPr sz="9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351421" y="33814230"/>
            <a:ext cx="19442430" cy="507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lvl="0" indent="-228600" algn="l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sz="6600"/>
            </a:lvl1pPr>
            <a:lvl2pPr marL="914400" lvl="1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4pPr>
            <a:lvl5pPr marL="2286000" lvl="4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5pPr>
            <a:lvl6pPr marL="2743200" lvl="5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6pPr>
            <a:lvl7pPr marL="3200400" lvl="6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7pPr>
            <a:lvl8pPr marL="3657600" lvl="7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8pPr>
            <a:lvl9pPr marL="4114800" lvl="8" indent="-228600" algn="l"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20203" y="1730219"/>
            <a:ext cx="29163646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0"/>
              <a:buFont typeface="Calibri"/>
              <a:buNone/>
              <a:defRPr sz="2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20203" y="10081263"/>
            <a:ext cx="29163646" cy="285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t" anchorCtr="0">
            <a:normAutofit/>
          </a:bodyPr>
          <a:lstStyle>
            <a:lvl1pPr marL="457200" marR="0" lvl="0" indent="-1187450" algn="l" rtl="0">
              <a:spcBef>
                <a:spcPts val="3020"/>
              </a:spcBef>
              <a:spcAft>
                <a:spcPts val="0"/>
              </a:spcAft>
              <a:buClr>
                <a:schemeClr val="dk1"/>
              </a:buClr>
              <a:buSzPts val="15100"/>
              <a:buFont typeface="Arial"/>
              <a:buChar char="•"/>
              <a:defRPr sz="1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66800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Arial"/>
              <a:buChar char="–"/>
              <a:defRPr sz="1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52500" algn="l" rtl="0">
              <a:spcBef>
                <a:spcPts val="228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Char char="•"/>
              <a:defRPr sz="1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25500" algn="l" rtl="0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ts val="9400"/>
              <a:buFont typeface="Arial"/>
              <a:buChar char="•"/>
              <a:defRPr sz="9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202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22903" y="40045008"/>
            <a:ext cx="7560946" cy="23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216000" rIns="432000" bIns="216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hyperlink" Target="mailto:*alyneoliveira@leaosampaio.ebu.br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410184" y="8210627"/>
            <a:ext cx="23438065" cy="151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Centro Universitário Doutor Leão Sampaio, Juazeiro do Norte, Brasil.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 b="1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*e-mail do autor </a:t>
            </a:r>
            <a:endParaRPr sz="4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978939" y="7107912"/>
            <a:ext cx="25996979" cy="95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completo do</a:t>
            </a:r>
            <a:r>
              <a:rPr lang="pt-BR" sz="5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BR" sz="5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s) autor(es) </a:t>
            </a:r>
            <a:r>
              <a:rPr lang="pt-BR" sz="56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pt-BR" sz="5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Nome do orientador</a:t>
            </a:r>
            <a:r>
              <a:rPr lang="pt-BR" sz="56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pt-BR" sz="5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dirty="0"/>
          </a:p>
        </p:txBody>
      </p:sp>
      <p:sp>
        <p:nvSpPr>
          <p:cNvPr id="90" name="Google Shape;90;p1"/>
          <p:cNvSpPr/>
          <p:nvPr/>
        </p:nvSpPr>
        <p:spPr>
          <a:xfrm>
            <a:off x="907925" y="11933325"/>
            <a:ext cx="15117600" cy="652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972250" y="10780475"/>
            <a:ext cx="15117600" cy="957300"/>
          </a:xfrm>
          <a:prstGeom prst="rect">
            <a:avLst/>
          </a:prstGeom>
          <a:solidFill>
            <a:srgbClr val="6E0301"/>
          </a:solidFill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Introdução/Referencial Teóri</a:t>
            </a:r>
            <a:r>
              <a:rPr lang="pt-BR" sz="5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endParaRPr sz="56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7073996" y="33177343"/>
            <a:ext cx="14309700" cy="6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BALLOU. H. R.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Gerenciamento da Cadeia de Suprimentos/ Logística Empresarial.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-5° ed. Porto Alegre: Bookman, 2006.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COVA, C., MOTTA, R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Logística Empresarial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1 , p 14-27, 2008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 VAREJO. Revista GV EXECUTIVO, São Paulo, V. XVI, 2017.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GRANT, David B.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Gestão de Logística e Cadeia de Suprimentos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Tradução: Arlete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Simille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1ª Ed. São Paulo: Saraiva, 2013. 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MESQUITA, M. &amp; ALLIPRANDINI, D.H. 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Competências essenciais para melhoria contínua da produção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estudo de caso em empresas da indústria de autopeças. Gestão &amp; Produção, Vol.10, n.1, p. 17-33, 2003.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NOVAES, Antônio G.</a:t>
            </a:r>
            <a:r>
              <a:rPr lang="pt-BR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Logística e Gerenciamento da cadeia de Distribuição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2 </a:t>
            </a:r>
            <a:r>
              <a:rPr lang="pt-BR" sz="36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</a:t>
            </a:r>
            <a:r>
              <a:rPr lang="pt-BR" sz="3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Rio de Janeiro: Campus,2004.</a:t>
            </a:r>
            <a:endParaRPr sz="36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20354" y="32683531"/>
            <a:ext cx="15117600" cy="6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972250" y="31501283"/>
            <a:ext cx="15229800" cy="957300"/>
          </a:xfrm>
          <a:prstGeom prst="rect">
            <a:avLst/>
          </a:prstGeom>
          <a:solidFill>
            <a:srgbClr val="6E0301"/>
          </a:solidFill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Metodologia</a:t>
            </a:r>
            <a:endParaRPr sz="5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-1" y="5307712"/>
            <a:ext cx="32404050" cy="181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DA PESQUISA CENTRALIZADO, EM LETRAS MAIÚSCULAS E EM NEGRITO, SEM PONTO AO FINAL</a:t>
            </a:r>
            <a:endParaRPr sz="5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1058489" y="27460616"/>
            <a:ext cx="9882827" cy="603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3926800" y="1371600"/>
            <a:ext cx="184731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Google Shape;98;p1"/>
          <p:cNvGraphicFramePr/>
          <p:nvPr/>
        </p:nvGraphicFramePr>
        <p:xfrm>
          <a:off x="15587663" y="214074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1228725" imgH="390525" progId="Excel.Sheet.12">
                  <p:embed/>
                </p:oleObj>
              </mc:Choice>
              <mc:Fallback>
                <p:oleObj r:id="rId6" imgW="1228725" imgH="390525" progId="Excel.Sheet.12">
                  <p:embed/>
                  <p:pic>
                    <p:nvPicPr>
                      <p:cNvPr id="98" name="Google Shape;98;p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15587663" y="21407438"/>
                        <a:ext cx="12287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Google Shape;99;p1"/>
          <p:cNvSpPr/>
          <p:nvPr/>
        </p:nvSpPr>
        <p:spPr>
          <a:xfrm>
            <a:off x="17185850" y="27942200"/>
            <a:ext cx="143097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100" name="Google Shape;100;p1"/>
          <p:cNvSpPr/>
          <p:nvPr/>
        </p:nvSpPr>
        <p:spPr>
          <a:xfrm>
            <a:off x="16854050" y="10805750"/>
            <a:ext cx="14641500" cy="957300"/>
          </a:xfrm>
          <a:prstGeom prst="rect">
            <a:avLst/>
          </a:prstGeom>
          <a:solidFill>
            <a:srgbClr val="6E0301"/>
          </a:solidFill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Discussões</a:t>
            </a:r>
            <a:endParaRPr sz="5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7049346" y="26707040"/>
            <a:ext cx="14641500" cy="957300"/>
          </a:xfrm>
          <a:prstGeom prst="rect">
            <a:avLst/>
          </a:prstGeom>
          <a:solidFill>
            <a:srgbClr val="6E0301"/>
          </a:solidFill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Considerações Finais</a:t>
            </a:r>
            <a:endParaRPr sz="5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7073996" y="31820961"/>
            <a:ext cx="14641500" cy="957300"/>
          </a:xfrm>
          <a:prstGeom prst="rect">
            <a:avLst/>
          </a:prstGeom>
          <a:solidFill>
            <a:srgbClr val="6E0301"/>
          </a:solidFill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sz="5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6968750" y="12003105"/>
            <a:ext cx="14641500" cy="6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EB429DE0-32FD-185E-9283-C6C31EF9E3C7}"/>
              </a:ext>
            </a:extLst>
          </p:cNvPr>
          <p:cNvSpPr/>
          <p:nvPr/>
        </p:nvSpPr>
        <p:spPr>
          <a:xfrm>
            <a:off x="1020354" y="18244785"/>
            <a:ext cx="15117600" cy="957300"/>
          </a:xfrm>
          <a:prstGeom prst="rect">
            <a:avLst/>
          </a:prstGeom>
          <a:solidFill>
            <a:srgbClr val="6E0301"/>
          </a:solidFill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6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Referencial Teóri</a:t>
            </a:r>
            <a:r>
              <a:rPr lang="pt-BR" sz="5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endParaRPr sz="56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B76D440F-28B4-EC98-3229-C179AAD6C4D7}"/>
              </a:ext>
            </a:extLst>
          </p:cNvPr>
          <p:cNvSpPr/>
          <p:nvPr/>
        </p:nvSpPr>
        <p:spPr>
          <a:xfrm>
            <a:off x="1083792" y="19425968"/>
            <a:ext cx="14894516" cy="1237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sp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algn="just"/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03;p1">
            <a:extLst>
              <a:ext uri="{FF2B5EF4-FFF2-40B4-BE49-F238E27FC236}">
                <a16:creationId xmlns:a16="http://schemas.microsoft.com/office/drawing/2014/main" id="{F3F1B4D1-0087-E9D2-0578-03AA32519EE6}"/>
              </a:ext>
            </a:extLst>
          </p:cNvPr>
          <p:cNvSpPr/>
          <p:nvPr/>
        </p:nvSpPr>
        <p:spPr>
          <a:xfrm>
            <a:off x="16854050" y="19154569"/>
            <a:ext cx="14641500" cy="6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75" tIns="47275" rIns="94575" bIns="47275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Texto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3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r>
              <a:rPr lang="pt-B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dirty="0"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908</Words>
  <Application>Microsoft Office PowerPoint</Application>
  <PresentationFormat>Personalizar</PresentationFormat>
  <Paragraphs>32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Tema do Office</vt:lpstr>
      <vt:lpstr>Microsoft Excel Worksheet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Jeanne</dc:creator>
  <cp:lastModifiedBy>Bárbara Floriano do Vale Brasileiro</cp:lastModifiedBy>
  <cp:revision>2</cp:revision>
  <dcterms:created xsi:type="dcterms:W3CDTF">2015-09-22T23:30:31Z</dcterms:created>
  <dcterms:modified xsi:type="dcterms:W3CDTF">2025-10-24T19:01:00Z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96783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